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7" r:id="rId10"/>
    <p:sldId id="268" r:id="rId11"/>
    <p:sldId id="269" r:id="rId12"/>
    <p:sldId id="270" r:id="rId13"/>
    <p:sldId id="271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5" autoAdjust="0"/>
    <p:restoredTop sz="94660"/>
  </p:normalViewPr>
  <p:slideViewPr>
    <p:cSldViewPr>
      <p:cViewPr varScale="1">
        <p:scale>
          <a:sx n="68" d="100"/>
          <a:sy n="68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emina-studio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0"/>
            <a:ext cx="8496944" cy="980727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002060"/>
                </a:solidFill>
              </a:rPr>
              <a:t>Муниципальное образовательное учреждение дополнительного образования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«Шумиловская детская школа искусств»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Приозерского района Ленинградской области </a:t>
            </a: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980728"/>
            <a:ext cx="6408712" cy="5040560"/>
          </a:xfrm>
        </p:spPr>
        <p:txBody>
          <a:bodyPr>
            <a:normAutofit fontScale="70000" lnSpcReduction="20000"/>
          </a:bodyPr>
          <a:lstStyle/>
          <a:p>
            <a:endParaRPr lang="ru-RU" sz="2000" dirty="0" smtClean="0"/>
          </a:p>
          <a:p>
            <a:endParaRPr lang="ru-RU" sz="2600" dirty="0" smtClean="0"/>
          </a:p>
          <a:p>
            <a:r>
              <a:rPr lang="ru-RU" sz="2600" i="1" dirty="0" smtClean="0">
                <a:solidFill>
                  <a:srgbClr val="002060"/>
                </a:solidFill>
              </a:rPr>
              <a:t>Методическое   пособие</a:t>
            </a:r>
          </a:p>
          <a:p>
            <a:r>
              <a:rPr lang="ru-RU" sz="2600" i="1" dirty="0" smtClean="0">
                <a:solidFill>
                  <a:srgbClr val="002060"/>
                </a:solidFill>
              </a:rPr>
              <a:t>по классическому  танцу</a:t>
            </a:r>
          </a:p>
          <a:p>
            <a:endParaRPr lang="ru-RU" sz="2000" i="1" dirty="0" smtClean="0">
              <a:solidFill>
                <a:srgbClr val="002060"/>
              </a:solidFill>
            </a:endParaRPr>
          </a:p>
          <a:p>
            <a:r>
              <a:rPr lang="ru-RU" sz="5200" b="1" dirty="0" smtClean="0">
                <a:solidFill>
                  <a:srgbClr val="0070C0"/>
                </a:solidFill>
              </a:rPr>
              <a:t>Позиции ног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в  классическом  танце</a:t>
            </a:r>
          </a:p>
          <a:p>
            <a:endParaRPr lang="ru-RU" sz="3600" b="1" dirty="0" smtClean="0">
              <a:solidFill>
                <a:srgbClr val="0070C0"/>
              </a:solidFill>
            </a:endParaRPr>
          </a:p>
          <a:p>
            <a:r>
              <a:rPr lang="ru-RU" sz="2800" b="1" dirty="0" smtClean="0">
                <a:solidFill>
                  <a:srgbClr val="0070C0"/>
                </a:solidFill>
              </a:rPr>
              <a:t>3 класс</a:t>
            </a:r>
            <a:endParaRPr lang="ru-RU" sz="2800" b="1" dirty="0" smtClean="0">
              <a:solidFill>
                <a:srgbClr val="0070C0"/>
              </a:solidFill>
            </a:endParaRPr>
          </a:p>
          <a:p>
            <a:endParaRPr lang="ru-RU" sz="2000" b="1" i="1" dirty="0" smtClean="0">
              <a:solidFill>
                <a:srgbClr val="0070C0"/>
              </a:solidFill>
            </a:endParaRPr>
          </a:p>
          <a:p>
            <a:endParaRPr lang="ru-RU" sz="2300" b="1" i="1" dirty="0" smtClean="0">
              <a:solidFill>
                <a:srgbClr val="0070C0"/>
              </a:solidFill>
            </a:endParaRPr>
          </a:p>
          <a:p>
            <a:pPr algn="r"/>
            <a:r>
              <a:rPr lang="ru-RU" sz="2300" i="1" dirty="0" smtClean="0">
                <a:solidFill>
                  <a:srgbClr val="002060"/>
                </a:solidFill>
              </a:rPr>
              <a:t>Подготовила</a:t>
            </a:r>
          </a:p>
          <a:p>
            <a:pPr algn="r"/>
            <a:r>
              <a:rPr lang="ru-RU" sz="2300" i="1" dirty="0" smtClean="0">
                <a:solidFill>
                  <a:srgbClr val="002060"/>
                </a:solidFill>
              </a:rPr>
              <a:t>преподаватель хореографии</a:t>
            </a:r>
          </a:p>
          <a:p>
            <a:pPr algn="r"/>
            <a:r>
              <a:rPr lang="ru-RU" sz="2300" i="1" dirty="0" smtClean="0">
                <a:solidFill>
                  <a:srgbClr val="002060"/>
                </a:solidFill>
              </a:rPr>
              <a:t>Шевченко </a:t>
            </a:r>
            <a:r>
              <a:rPr lang="ru-RU" sz="2300" i="1" dirty="0" err="1" smtClean="0">
                <a:solidFill>
                  <a:srgbClr val="002060"/>
                </a:solidFill>
              </a:rPr>
              <a:t>Рауя</a:t>
            </a:r>
            <a:r>
              <a:rPr lang="ru-RU" sz="2300" i="1" dirty="0" smtClean="0">
                <a:solidFill>
                  <a:srgbClr val="002060"/>
                </a:solidFill>
              </a:rPr>
              <a:t> </a:t>
            </a:r>
            <a:r>
              <a:rPr lang="ru-RU" sz="2300" i="1" dirty="0" err="1" smtClean="0">
                <a:solidFill>
                  <a:srgbClr val="002060"/>
                </a:solidFill>
              </a:rPr>
              <a:t>Рашитовна</a:t>
            </a:r>
            <a:endParaRPr lang="ru-RU" sz="2300" i="1" dirty="0" smtClean="0">
              <a:solidFill>
                <a:srgbClr val="002060"/>
              </a:solidFill>
            </a:endParaRPr>
          </a:p>
          <a:p>
            <a:pPr algn="r"/>
            <a:endParaRPr lang="ru-RU" sz="2000" i="1" dirty="0" smtClean="0">
              <a:solidFill>
                <a:srgbClr val="002060"/>
              </a:solidFill>
            </a:endParaRPr>
          </a:p>
          <a:p>
            <a:endParaRPr lang="ru-RU" sz="2000" i="1" dirty="0" smtClean="0">
              <a:solidFill>
                <a:srgbClr val="002060"/>
              </a:solidFill>
            </a:endParaRPr>
          </a:p>
          <a:p>
            <a:r>
              <a:rPr lang="ru-RU" sz="2100" dirty="0" smtClean="0">
                <a:solidFill>
                  <a:srgbClr val="002060"/>
                </a:solidFill>
              </a:rPr>
              <a:t>п. Сапёрное 2014</a:t>
            </a:r>
          </a:p>
          <a:p>
            <a:endParaRPr lang="ru-RU" sz="2000" i="1" dirty="0" smtClean="0">
              <a:solidFill>
                <a:srgbClr val="002060"/>
              </a:solidFill>
            </a:endParaRPr>
          </a:p>
          <a:p>
            <a:endParaRPr lang="ru-RU" sz="2000" i="1" dirty="0">
              <a:solidFill>
                <a:srgbClr val="002060"/>
              </a:solidFill>
            </a:endParaRPr>
          </a:p>
        </p:txBody>
      </p:sp>
      <p:pic>
        <p:nvPicPr>
          <p:cNvPr id="21" name="Рисунок 20" descr="Port de Bra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204864"/>
            <a:ext cx="1994587" cy="357016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562074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latin typeface="+mn-lt"/>
              </a:rPr>
              <a:t>3.  Какие позиции ног являются основными для классического</a:t>
            </a:r>
            <a:br>
              <a:rPr lang="ru-RU" sz="2000" b="1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> </a:t>
            </a:r>
            <a:r>
              <a:rPr lang="ru-RU" sz="2000" b="1" dirty="0" smtClean="0">
                <a:latin typeface="+mn-lt"/>
              </a:rPr>
              <a:t>      танца?</a:t>
            </a:r>
            <a:endParaRPr lang="ru-RU" sz="20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47260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dirty="0" smtClean="0"/>
              <a:t>	  а)  выворотные</a:t>
            </a:r>
          </a:p>
          <a:p>
            <a:pPr>
              <a:buNone/>
            </a:pPr>
            <a:r>
              <a:rPr lang="ru-RU" sz="2000" dirty="0" smtClean="0"/>
              <a:t>	  б)  </a:t>
            </a:r>
            <a:r>
              <a:rPr lang="ru-RU" sz="2000" dirty="0" err="1" smtClean="0"/>
              <a:t>полувыворотные</a:t>
            </a:r>
            <a:endParaRPr lang="ru-RU" sz="2000" dirty="0" smtClean="0"/>
          </a:p>
          <a:p>
            <a:pPr marL="457200" indent="-457200"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      в) с носком, обращённым внутрь</a:t>
            </a:r>
          </a:p>
          <a:p>
            <a:pPr marL="457200" indent="-457200">
              <a:buNone/>
            </a:pPr>
            <a:r>
              <a:rPr lang="ru-RU" sz="2000" dirty="0" smtClean="0"/>
              <a:t>	</a:t>
            </a:r>
            <a:r>
              <a:rPr lang="ru-RU" sz="2000" dirty="0" smtClean="0"/>
              <a:t>г)  обратные </a:t>
            </a:r>
          </a:p>
          <a:p>
            <a:pPr marL="457200" indent="-457200">
              <a:buNone/>
            </a:pPr>
            <a:r>
              <a:rPr lang="ru-RU" sz="2000" dirty="0" smtClean="0"/>
              <a:t> </a:t>
            </a:r>
            <a:r>
              <a:rPr lang="ru-RU" sz="2000" b="1" dirty="0" smtClean="0"/>
              <a:t>4.  В какой последовательности следует изучать позиции ног?</a:t>
            </a:r>
          </a:p>
          <a:p>
            <a:pPr marL="457200" indent="-457200">
              <a:buNone/>
            </a:pPr>
            <a:r>
              <a:rPr lang="ru-RU" sz="2000" b="1" dirty="0" smtClean="0"/>
              <a:t>	</a:t>
            </a:r>
            <a:r>
              <a:rPr lang="ru-RU" sz="2000" dirty="0" smtClean="0"/>
              <a:t>а)  </a:t>
            </a:r>
            <a:r>
              <a:rPr lang="en-US" sz="2000" dirty="0" smtClean="0"/>
              <a:t>I. II. III. IV. V</a:t>
            </a:r>
          </a:p>
          <a:p>
            <a:pPr marL="457200" indent="-457200">
              <a:buNone/>
            </a:pPr>
            <a:r>
              <a:rPr lang="en-US" sz="2000" b="1" dirty="0" smtClean="0"/>
              <a:t>	</a:t>
            </a:r>
            <a:r>
              <a:rPr lang="ru-RU" sz="2000" dirty="0" smtClean="0"/>
              <a:t>б)  не имеет значения</a:t>
            </a:r>
          </a:p>
          <a:p>
            <a:pPr marL="457200" indent="-457200">
              <a:buNone/>
            </a:pPr>
            <a:r>
              <a:rPr lang="ru-RU" sz="2000" b="1" dirty="0" smtClean="0"/>
              <a:t>	</a:t>
            </a:r>
            <a:r>
              <a:rPr lang="ru-RU" sz="2000" dirty="0" smtClean="0"/>
              <a:t>в)  </a:t>
            </a:r>
            <a:r>
              <a:rPr lang="en-US" sz="2000" dirty="0" smtClean="0"/>
              <a:t>V. IV. III. II. I</a:t>
            </a:r>
            <a:endParaRPr lang="ru-RU" sz="2000" dirty="0" smtClean="0"/>
          </a:p>
          <a:p>
            <a:pPr marL="457200" indent="-457200">
              <a:buNone/>
            </a:pPr>
            <a:r>
              <a:rPr lang="ru-RU" sz="2000" dirty="0" smtClean="0"/>
              <a:t>	г)</a:t>
            </a:r>
            <a:r>
              <a:rPr lang="en-US" sz="2000" dirty="0" smtClean="0"/>
              <a:t>  I. II. III. V. </a:t>
            </a:r>
            <a:r>
              <a:rPr lang="en-US" sz="2000" dirty="0" smtClean="0"/>
              <a:t>IV</a:t>
            </a:r>
            <a:endParaRPr lang="ru-RU" sz="2000" dirty="0" smtClean="0"/>
          </a:p>
          <a:p>
            <a:pPr marL="457200" indent="-457200">
              <a:buAutoNum type="arabicPeriod" startAt="5"/>
            </a:pPr>
            <a:r>
              <a:rPr lang="ru-RU" sz="2000" b="1" dirty="0" smtClean="0"/>
              <a:t>Какой позиции ног подходит описание: «</a:t>
            </a:r>
            <a:r>
              <a:rPr lang="ru-RU" sz="2000" dirty="0" smtClean="0"/>
              <a:t>Ступни ног стоят параллельно одна против другой на расстоянии длины ступни. Носок одной ноги находится против пятки </a:t>
            </a:r>
            <a:r>
              <a:rPr lang="ru-RU" sz="2000" dirty="0" smtClean="0"/>
              <a:t>другой»?</a:t>
            </a:r>
          </a:p>
          <a:p>
            <a:pPr marL="457200" indent="-457200">
              <a:buNone/>
            </a:pPr>
            <a:r>
              <a:rPr lang="ru-RU" sz="2000" dirty="0" smtClean="0"/>
              <a:t>	</a:t>
            </a:r>
            <a:r>
              <a:rPr lang="ru-RU" sz="2000" dirty="0" smtClean="0"/>
              <a:t>а)</a:t>
            </a:r>
            <a:r>
              <a:rPr lang="en-US" sz="2000" dirty="0" smtClean="0"/>
              <a:t>  II</a:t>
            </a:r>
            <a:endParaRPr lang="ru-RU" sz="2000" dirty="0" smtClean="0"/>
          </a:p>
          <a:p>
            <a:pPr marL="457200" indent="-457200">
              <a:buNone/>
            </a:pPr>
            <a:r>
              <a:rPr lang="ru-RU" sz="2000" dirty="0" smtClean="0"/>
              <a:t>	</a:t>
            </a:r>
            <a:r>
              <a:rPr lang="ru-RU" sz="2000" dirty="0" smtClean="0"/>
              <a:t>б)</a:t>
            </a:r>
            <a:r>
              <a:rPr lang="en-US" sz="2000" dirty="0" smtClean="0"/>
              <a:t>  I</a:t>
            </a:r>
            <a:endParaRPr lang="ru-RU" sz="2000" dirty="0" smtClean="0"/>
          </a:p>
          <a:p>
            <a:pPr marL="457200" indent="-457200">
              <a:buNone/>
            </a:pPr>
            <a:r>
              <a:rPr lang="ru-RU" sz="2000" dirty="0" smtClean="0"/>
              <a:t>	</a:t>
            </a:r>
            <a:r>
              <a:rPr lang="ru-RU" sz="2000" dirty="0" smtClean="0"/>
              <a:t>в)</a:t>
            </a:r>
            <a:r>
              <a:rPr lang="en-US" sz="2000" dirty="0" smtClean="0"/>
              <a:t>  IV</a:t>
            </a:r>
            <a:endParaRPr lang="ru-RU" sz="2000" dirty="0" smtClean="0"/>
          </a:p>
          <a:p>
            <a:pPr marL="457200" indent="-457200">
              <a:buNone/>
            </a:pPr>
            <a:r>
              <a:rPr lang="ru-RU" sz="2000" dirty="0" smtClean="0"/>
              <a:t>	</a:t>
            </a:r>
            <a:r>
              <a:rPr lang="ru-RU" sz="2000" dirty="0" smtClean="0"/>
              <a:t>г)</a:t>
            </a:r>
            <a:r>
              <a:rPr lang="en-US" sz="2000" dirty="0" smtClean="0"/>
              <a:t>  V</a:t>
            </a:r>
          </a:p>
          <a:p>
            <a:pPr marL="457200" indent="-457200">
              <a:buNone/>
            </a:pPr>
            <a:r>
              <a:rPr lang="en-US" sz="2000" dirty="0" smtClean="0"/>
              <a:t>	</a:t>
            </a:r>
            <a:r>
              <a:rPr lang="ru-RU" sz="2000" dirty="0" err="1" smtClean="0"/>
              <a:t>д</a:t>
            </a:r>
            <a:r>
              <a:rPr lang="en-US" sz="2000" dirty="0" smtClean="0"/>
              <a:t>)  III </a:t>
            </a:r>
            <a:endParaRPr lang="ru-RU" sz="2000" dirty="0" smtClean="0"/>
          </a:p>
          <a:p>
            <a:pPr marL="457200" indent="-457200">
              <a:buNone/>
            </a:pPr>
            <a:endParaRPr lang="ru-RU" sz="2000" b="1" dirty="0" smtClean="0"/>
          </a:p>
          <a:p>
            <a:pPr>
              <a:buNone/>
            </a:pPr>
            <a:endParaRPr lang="ru-RU" sz="2000" dirty="0"/>
          </a:p>
        </p:txBody>
      </p:sp>
      <p:pic>
        <p:nvPicPr>
          <p:cNvPr id="6" name="Рисунок 5" descr="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4653136"/>
            <a:ext cx="1916832" cy="191683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922114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>
                <a:latin typeface="+mn-lt"/>
              </a:rPr>
              <a:t>6.  Какой позиции ног подходит описание: «</a:t>
            </a:r>
            <a:r>
              <a:rPr lang="ru-RU" sz="2000" dirty="0" smtClean="0">
                <a:latin typeface="+mn-lt"/>
              </a:rPr>
              <a:t>Ступни развёрнуты </a:t>
            </a:r>
            <a:r>
              <a:rPr lang="ru-RU" sz="2000" dirty="0" smtClean="0">
                <a:latin typeface="+mn-lt"/>
              </a:rPr>
              <a:t>в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 </a:t>
            </a:r>
            <a:r>
              <a:rPr lang="ru-RU" sz="2000" dirty="0" smtClean="0">
                <a:latin typeface="+mn-lt"/>
              </a:rPr>
              <a:t>      </a:t>
            </a:r>
            <a:r>
              <a:rPr lang="ru-RU" sz="2000" dirty="0" smtClean="0">
                <a:latin typeface="+mn-lt"/>
              </a:rPr>
              <a:t>стороны по прямой линии, </a:t>
            </a:r>
            <a:r>
              <a:rPr lang="ru-RU" sz="2000" dirty="0" err="1" smtClean="0">
                <a:latin typeface="+mn-lt"/>
              </a:rPr>
              <a:t>выворотно</a:t>
            </a:r>
            <a:r>
              <a:rPr lang="ru-RU" sz="2000" dirty="0" smtClean="0">
                <a:latin typeface="+mn-lt"/>
              </a:rPr>
              <a:t>, пятки соединены</a:t>
            </a:r>
            <a:r>
              <a:rPr lang="ru-RU" sz="2000" b="1" dirty="0" smtClean="0">
                <a:latin typeface="+mn-lt"/>
              </a:rPr>
              <a:t>»?</a:t>
            </a:r>
            <a:endParaRPr lang="ru-RU" sz="20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000" dirty="0" smtClean="0"/>
              <a:t>а)  </a:t>
            </a:r>
            <a:r>
              <a:rPr lang="en-US" sz="2000" dirty="0" smtClean="0"/>
              <a:t>V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	</a:t>
            </a:r>
            <a:r>
              <a:rPr lang="ru-RU" sz="2000" dirty="0" smtClean="0"/>
              <a:t>б)</a:t>
            </a:r>
            <a:r>
              <a:rPr lang="en-US" sz="2000" dirty="0" smtClean="0"/>
              <a:t>  I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	</a:t>
            </a:r>
            <a:r>
              <a:rPr lang="ru-RU" sz="2000" dirty="0" smtClean="0"/>
              <a:t>в)</a:t>
            </a:r>
            <a:r>
              <a:rPr lang="en-US" sz="2000" dirty="0" smtClean="0"/>
              <a:t>  III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	г)</a:t>
            </a:r>
            <a:r>
              <a:rPr lang="en-US" sz="2000" dirty="0" smtClean="0"/>
              <a:t>  IV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	</a:t>
            </a:r>
            <a:r>
              <a:rPr lang="ru-RU" sz="2000" dirty="0" err="1" smtClean="0"/>
              <a:t>д</a:t>
            </a:r>
            <a:r>
              <a:rPr lang="ru-RU" sz="2000" dirty="0" smtClean="0"/>
              <a:t>)</a:t>
            </a:r>
            <a:r>
              <a:rPr lang="en-US" sz="2000" dirty="0" smtClean="0"/>
              <a:t>  II</a:t>
            </a:r>
          </a:p>
          <a:p>
            <a:pPr>
              <a:buNone/>
            </a:pPr>
            <a:endParaRPr lang="en-US" sz="2000" dirty="0" smtClean="0"/>
          </a:p>
          <a:p>
            <a:pPr marL="457200" indent="-457200">
              <a:buAutoNum type="arabicPeriod" startAt="7"/>
            </a:pPr>
            <a:r>
              <a:rPr lang="ru-RU" sz="2000" b="1" dirty="0" smtClean="0"/>
              <a:t>Какой </a:t>
            </a:r>
            <a:r>
              <a:rPr lang="ru-RU" sz="2000" b="1" dirty="0" smtClean="0"/>
              <a:t>позиции ног подходит описание</a:t>
            </a:r>
            <a:r>
              <a:rPr lang="ru-RU" sz="2000" b="1" dirty="0" smtClean="0"/>
              <a:t>: «</a:t>
            </a:r>
            <a:r>
              <a:rPr lang="ru-RU" sz="2000" dirty="0" smtClean="0"/>
              <a:t>Ступни стоят одна перед другой, пятка одной ноги плотно прилегает к середине ступни </a:t>
            </a:r>
            <a:r>
              <a:rPr lang="ru-RU" sz="2000" dirty="0" smtClean="0"/>
              <a:t>другой»?</a:t>
            </a:r>
          </a:p>
          <a:p>
            <a:pPr marL="457200" indent="-457200">
              <a:buNone/>
            </a:pPr>
            <a:r>
              <a:rPr lang="ru-RU" sz="2000" dirty="0" smtClean="0"/>
              <a:t>	а)</a:t>
            </a:r>
            <a:r>
              <a:rPr lang="en-US" sz="2000" dirty="0" smtClean="0"/>
              <a:t>  I</a:t>
            </a:r>
            <a:endParaRPr lang="ru-RU" sz="2000" dirty="0" smtClean="0"/>
          </a:p>
          <a:p>
            <a:pPr marL="457200" indent="-457200">
              <a:buNone/>
            </a:pPr>
            <a:r>
              <a:rPr lang="ru-RU" sz="2000" dirty="0" smtClean="0"/>
              <a:t>	</a:t>
            </a:r>
            <a:r>
              <a:rPr lang="ru-RU" sz="2000" dirty="0" smtClean="0"/>
              <a:t>б)</a:t>
            </a:r>
            <a:r>
              <a:rPr lang="en-US" sz="2000" dirty="0" smtClean="0"/>
              <a:t>  V</a:t>
            </a:r>
            <a:endParaRPr lang="ru-RU" sz="2000" dirty="0" smtClean="0"/>
          </a:p>
          <a:p>
            <a:pPr marL="457200" indent="-457200">
              <a:buNone/>
            </a:pPr>
            <a:r>
              <a:rPr lang="ru-RU" sz="2000" dirty="0" smtClean="0"/>
              <a:t>	</a:t>
            </a:r>
            <a:r>
              <a:rPr lang="ru-RU" sz="2000" dirty="0" smtClean="0"/>
              <a:t>в)</a:t>
            </a:r>
            <a:r>
              <a:rPr lang="en-US" sz="2000" dirty="0" smtClean="0"/>
              <a:t>  II</a:t>
            </a:r>
            <a:endParaRPr lang="ru-RU" sz="2000" dirty="0" smtClean="0"/>
          </a:p>
          <a:p>
            <a:pPr marL="457200" indent="-457200">
              <a:buNone/>
            </a:pPr>
            <a:r>
              <a:rPr lang="ru-RU" sz="2000" dirty="0" smtClean="0"/>
              <a:t>	</a:t>
            </a:r>
            <a:r>
              <a:rPr lang="ru-RU" sz="2000" dirty="0" smtClean="0"/>
              <a:t>г)</a:t>
            </a:r>
            <a:r>
              <a:rPr lang="en-US" sz="2000" dirty="0" smtClean="0"/>
              <a:t>  IV</a:t>
            </a:r>
            <a:endParaRPr lang="ru-RU" sz="2000" dirty="0" smtClean="0"/>
          </a:p>
          <a:p>
            <a:pPr marL="457200" indent="-457200">
              <a:buNone/>
            </a:pPr>
            <a:r>
              <a:rPr lang="ru-RU" sz="2000" dirty="0" smtClean="0"/>
              <a:t>	</a:t>
            </a:r>
            <a:r>
              <a:rPr lang="ru-RU" sz="2000" dirty="0" err="1" smtClean="0"/>
              <a:t>д</a:t>
            </a:r>
            <a:r>
              <a:rPr lang="ru-RU" sz="2000" dirty="0" smtClean="0"/>
              <a:t>)</a:t>
            </a:r>
            <a:r>
              <a:rPr lang="en-US" sz="2000" dirty="0" smtClean="0"/>
              <a:t>  III</a:t>
            </a:r>
            <a:endParaRPr lang="ru-RU" sz="2000" dirty="0" smtClean="0"/>
          </a:p>
          <a:p>
            <a:pPr>
              <a:buNone/>
            </a:pPr>
            <a:r>
              <a:rPr lang="ru-RU" sz="2000" b="1" dirty="0" smtClean="0"/>
              <a:t> </a:t>
            </a:r>
            <a:endParaRPr lang="ru-RU" sz="2000" b="1" dirty="0"/>
          </a:p>
        </p:txBody>
      </p:sp>
      <p:pic>
        <p:nvPicPr>
          <p:cNvPr id="5" name="Рисунок 4" descr="1349035777_426001_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20272" y="4149080"/>
            <a:ext cx="1563382" cy="200480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pPr algn="just"/>
            <a:r>
              <a:rPr lang="en-US" sz="2000" b="1" dirty="0" smtClean="0">
                <a:latin typeface="+mn-lt"/>
              </a:rPr>
              <a:t>8.  </a:t>
            </a:r>
            <a:r>
              <a:rPr lang="ru-RU" sz="2000" b="1" dirty="0" smtClean="0">
                <a:latin typeface="+mn-lt"/>
              </a:rPr>
              <a:t>Какой </a:t>
            </a:r>
            <a:r>
              <a:rPr lang="ru-RU" sz="2000" b="1" dirty="0" smtClean="0">
                <a:latin typeface="+mn-lt"/>
              </a:rPr>
              <a:t>позиции ног подходит описание</a:t>
            </a:r>
            <a:r>
              <a:rPr lang="ru-RU" sz="2000" b="1" dirty="0" smtClean="0">
                <a:latin typeface="+mn-lt"/>
              </a:rPr>
              <a:t>:</a:t>
            </a:r>
            <a:r>
              <a:rPr lang="en-US" sz="2000" b="1" dirty="0" smtClean="0">
                <a:latin typeface="+mn-lt"/>
              </a:rPr>
              <a:t> </a:t>
            </a:r>
            <a:r>
              <a:rPr lang="ru-RU" sz="2000" b="1" dirty="0" smtClean="0">
                <a:latin typeface="+mn-lt"/>
              </a:rPr>
              <a:t>«</a:t>
            </a:r>
            <a:r>
              <a:rPr lang="ru-RU" sz="2000" dirty="0" smtClean="0">
                <a:latin typeface="+mn-lt"/>
              </a:rPr>
              <a:t>Ступни развёрнуты по одной прямой ,  пятки отстоят одна от другой на расстоянии длины </a:t>
            </a:r>
            <a:r>
              <a:rPr lang="ru-RU" sz="2000" dirty="0" smtClean="0">
                <a:latin typeface="+mn-lt"/>
              </a:rPr>
              <a:t>ступни</a:t>
            </a:r>
            <a:r>
              <a:rPr lang="ru-RU" sz="2000" b="1" dirty="0" smtClean="0">
                <a:latin typeface="+mn-lt"/>
              </a:rPr>
              <a:t>»?</a:t>
            </a:r>
            <a:endParaRPr lang="ru-RU" sz="20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sz="2000" dirty="0" smtClean="0"/>
              <a:t>а</a:t>
            </a:r>
            <a:r>
              <a:rPr lang="ru-RU" sz="2000" dirty="0" smtClean="0"/>
              <a:t>)  </a:t>
            </a:r>
            <a:r>
              <a:rPr lang="en-US" sz="2000" dirty="0" smtClean="0"/>
              <a:t>V</a:t>
            </a:r>
            <a:endParaRPr lang="ru-RU" sz="2000" dirty="0" smtClean="0"/>
          </a:p>
          <a:p>
            <a:pPr algn="just">
              <a:buNone/>
            </a:pPr>
            <a:r>
              <a:rPr lang="ru-RU" sz="2000" dirty="0" smtClean="0"/>
              <a:t>	б)</a:t>
            </a:r>
            <a:r>
              <a:rPr lang="en-US" sz="2000" dirty="0" smtClean="0"/>
              <a:t>  I</a:t>
            </a:r>
            <a:endParaRPr lang="ru-RU" sz="2000" dirty="0" smtClean="0"/>
          </a:p>
          <a:p>
            <a:pPr algn="just">
              <a:buNone/>
            </a:pPr>
            <a:r>
              <a:rPr lang="ru-RU" sz="2000" dirty="0" smtClean="0"/>
              <a:t>	в)</a:t>
            </a:r>
            <a:r>
              <a:rPr lang="en-US" sz="2000" dirty="0" smtClean="0"/>
              <a:t>  III</a:t>
            </a:r>
            <a:endParaRPr lang="ru-RU" sz="2000" dirty="0" smtClean="0"/>
          </a:p>
          <a:p>
            <a:pPr algn="just">
              <a:buNone/>
            </a:pPr>
            <a:r>
              <a:rPr lang="ru-RU" sz="2000" dirty="0" smtClean="0"/>
              <a:t>	г)</a:t>
            </a:r>
            <a:r>
              <a:rPr lang="en-US" sz="2000" dirty="0" smtClean="0"/>
              <a:t>  IV</a:t>
            </a:r>
            <a:endParaRPr lang="ru-RU" sz="2000" dirty="0" smtClean="0"/>
          </a:p>
          <a:p>
            <a:pPr algn="just">
              <a:buNone/>
            </a:pPr>
            <a:r>
              <a:rPr lang="ru-RU" sz="2000" dirty="0" smtClean="0"/>
              <a:t>	</a:t>
            </a:r>
            <a:r>
              <a:rPr lang="ru-RU" sz="2000" dirty="0" err="1" smtClean="0"/>
              <a:t>д</a:t>
            </a:r>
            <a:r>
              <a:rPr lang="ru-RU" sz="2000" dirty="0" smtClean="0"/>
              <a:t>)</a:t>
            </a:r>
            <a:r>
              <a:rPr lang="en-US" sz="2000" dirty="0" smtClean="0"/>
              <a:t>  </a:t>
            </a:r>
            <a:r>
              <a:rPr lang="en-US" sz="2000" dirty="0" smtClean="0"/>
              <a:t>II</a:t>
            </a:r>
            <a:endParaRPr lang="ru-RU" sz="2000" dirty="0" smtClean="0"/>
          </a:p>
          <a:p>
            <a:pPr algn="just">
              <a:buNone/>
            </a:pPr>
            <a:endParaRPr lang="ru-RU" sz="2000" dirty="0" smtClean="0"/>
          </a:p>
          <a:p>
            <a:pPr algn="just">
              <a:buNone/>
            </a:pPr>
            <a:r>
              <a:rPr lang="ru-RU" sz="2000" b="1" dirty="0" smtClean="0"/>
              <a:t>9. Какой </a:t>
            </a:r>
            <a:r>
              <a:rPr lang="ru-RU" sz="2000" b="1" dirty="0" smtClean="0"/>
              <a:t>позиции ног подходит </a:t>
            </a:r>
            <a:r>
              <a:rPr lang="ru-RU" sz="2000" b="1" dirty="0" smtClean="0"/>
              <a:t>описание: «</a:t>
            </a:r>
            <a:r>
              <a:rPr lang="ru-RU" sz="2000" dirty="0" smtClean="0"/>
              <a:t>Ступни стоят </a:t>
            </a:r>
            <a:r>
              <a:rPr lang="ru-RU" sz="2000" dirty="0" err="1" smtClean="0"/>
              <a:t>выворотно</a:t>
            </a:r>
            <a:r>
              <a:rPr lang="ru-RU" sz="2000" dirty="0" smtClean="0"/>
              <a:t>, одна перед другой, плотно примыкая друг к другу. Носок одной ноги должен находиться у пятки другой </a:t>
            </a:r>
            <a:r>
              <a:rPr lang="ru-RU" sz="2000" dirty="0" smtClean="0"/>
              <a:t>ноги</a:t>
            </a:r>
            <a:r>
              <a:rPr lang="ru-RU" sz="2000" b="1" dirty="0" smtClean="0"/>
              <a:t>»?</a:t>
            </a:r>
          </a:p>
          <a:p>
            <a:pPr algn="just">
              <a:buNone/>
            </a:pPr>
            <a:r>
              <a:rPr lang="ru-RU" sz="2000" b="1" dirty="0" smtClean="0"/>
              <a:t>	</a:t>
            </a:r>
            <a:r>
              <a:rPr lang="ru-RU" sz="2000" dirty="0" smtClean="0"/>
              <a:t>а)</a:t>
            </a:r>
            <a:r>
              <a:rPr lang="en-US" sz="2000" dirty="0" smtClean="0"/>
              <a:t>  III</a:t>
            </a:r>
            <a:endParaRPr lang="ru-RU" sz="2000" dirty="0" smtClean="0"/>
          </a:p>
          <a:p>
            <a:pPr algn="just">
              <a:buNone/>
            </a:pPr>
            <a:r>
              <a:rPr lang="ru-RU" sz="2000" dirty="0" smtClean="0"/>
              <a:t>	</a:t>
            </a:r>
            <a:r>
              <a:rPr lang="ru-RU" sz="2000" dirty="0" smtClean="0"/>
              <a:t>б)</a:t>
            </a:r>
            <a:r>
              <a:rPr lang="en-US" sz="2000" dirty="0" smtClean="0"/>
              <a:t>  V</a:t>
            </a:r>
            <a:endParaRPr lang="ru-RU" sz="2000" dirty="0" smtClean="0"/>
          </a:p>
          <a:p>
            <a:pPr algn="just">
              <a:buNone/>
            </a:pPr>
            <a:r>
              <a:rPr lang="ru-RU" sz="2000" dirty="0" smtClean="0"/>
              <a:t>	</a:t>
            </a:r>
            <a:r>
              <a:rPr lang="ru-RU" sz="2000" dirty="0" smtClean="0"/>
              <a:t>в)</a:t>
            </a:r>
            <a:r>
              <a:rPr lang="en-US" sz="2000" dirty="0" smtClean="0"/>
              <a:t>  I</a:t>
            </a:r>
            <a:endParaRPr lang="ru-RU" sz="2000" dirty="0" smtClean="0"/>
          </a:p>
          <a:p>
            <a:pPr algn="just">
              <a:buNone/>
            </a:pPr>
            <a:r>
              <a:rPr lang="ru-RU" sz="2000" dirty="0" smtClean="0"/>
              <a:t>	</a:t>
            </a:r>
            <a:r>
              <a:rPr lang="ru-RU" sz="2000" dirty="0" smtClean="0"/>
              <a:t>г)</a:t>
            </a:r>
            <a:r>
              <a:rPr lang="en-US" sz="2000" dirty="0" smtClean="0"/>
              <a:t>  II</a:t>
            </a:r>
            <a:endParaRPr lang="ru-RU" sz="2000" dirty="0" smtClean="0"/>
          </a:p>
          <a:p>
            <a:pPr algn="just">
              <a:buNone/>
            </a:pPr>
            <a:r>
              <a:rPr lang="ru-RU" sz="2000" dirty="0" smtClean="0"/>
              <a:t>	</a:t>
            </a:r>
            <a:r>
              <a:rPr lang="ru-RU" sz="2000" dirty="0" err="1" smtClean="0"/>
              <a:t>д</a:t>
            </a:r>
            <a:r>
              <a:rPr lang="ru-RU" sz="2000" dirty="0" smtClean="0"/>
              <a:t>)</a:t>
            </a:r>
            <a:r>
              <a:rPr lang="en-US" sz="2000" dirty="0" smtClean="0"/>
              <a:t>  IV</a:t>
            </a:r>
            <a:endParaRPr lang="ru-RU" sz="2000" dirty="0" smtClean="0"/>
          </a:p>
          <a:p>
            <a:pPr algn="just">
              <a:buNone/>
            </a:pPr>
            <a:endParaRPr lang="en-US" sz="20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1385999116_vopro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4509120"/>
            <a:ext cx="2086550" cy="193926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Внимание!  Последний  вопрос!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/>
              <a:t>10</a:t>
            </a:r>
            <a:r>
              <a:rPr lang="ru-RU" sz="2000" b="1" dirty="0" smtClean="0"/>
              <a:t>.   Какая из позиций самая трудная ?</a:t>
            </a:r>
          </a:p>
          <a:p>
            <a:pPr>
              <a:buNone/>
            </a:pPr>
            <a:r>
              <a:rPr lang="ru-RU" sz="2000" b="1" dirty="0" smtClean="0"/>
              <a:t>	</a:t>
            </a:r>
            <a:r>
              <a:rPr lang="ru-RU" sz="2000" dirty="0" smtClean="0"/>
              <a:t>а)</a:t>
            </a:r>
            <a:r>
              <a:rPr lang="en-US" sz="2000" dirty="0" smtClean="0"/>
              <a:t>  I</a:t>
            </a:r>
            <a:endParaRPr lang="ru-RU" sz="2000" dirty="0" smtClean="0"/>
          </a:p>
          <a:p>
            <a:pPr>
              <a:buNone/>
            </a:pPr>
            <a:r>
              <a:rPr lang="ru-RU" sz="2000" b="1" dirty="0" smtClean="0"/>
              <a:t>	</a:t>
            </a:r>
            <a:r>
              <a:rPr lang="ru-RU" sz="2000" dirty="0" smtClean="0"/>
              <a:t>б)</a:t>
            </a:r>
            <a:r>
              <a:rPr lang="en-US" sz="2000" dirty="0" smtClean="0"/>
              <a:t>  II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	</a:t>
            </a:r>
            <a:r>
              <a:rPr lang="ru-RU" sz="2000" dirty="0" smtClean="0"/>
              <a:t>в)</a:t>
            </a:r>
            <a:r>
              <a:rPr lang="en-US" sz="2000" dirty="0" smtClean="0"/>
              <a:t>  III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	</a:t>
            </a:r>
            <a:r>
              <a:rPr lang="ru-RU" sz="2000" dirty="0" smtClean="0"/>
              <a:t>г)</a:t>
            </a:r>
            <a:r>
              <a:rPr lang="en-US" sz="2000" dirty="0" smtClean="0"/>
              <a:t>  IV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	</a:t>
            </a:r>
            <a:r>
              <a:rPr lang="ru-RU" sz="2000" dirty="0" err="1" smtClean="0"/>
              <a:t>д</a:t>
            </a:r>
            <a:r>
              <a:rPr lang="ru-RU" sz="2000" dirty="0" smtClean="0"/>
              <a:t>)</a:t>
            </a:r>
            <a:r>
              <a:rPr lang="en-US" sz="2000" dirty="0" smtClean="0"/>
              <a:t>  V</a:t>
            </a:r>
            <a:endParaRPr lang="ru-RU" sz="2000" dirty="0" smtClean="0"/>
          </a:p>
        </p:txBody>
      </p:sp>
      <p:pic>
        <p:nvPicPr>
          <p:cNvPr id="5" name="Рисунок 4" descr="posições!!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3861048"/>
            <a:ext cx="5040560" cy="284581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Список  литературы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400" dirty="0" err="1" smtClean="0"/>
              <a:t>Костровицкая</a:t>
            </a:r>
            <a:r>
              <a:rPr lang="ru-RU" sz="2400" dirty="0" smtClean="0"/>
              <a:t> В.,  Писарев А.  Школа классического танца. – Л.: Искусство, 1976.</a:t>
            </a:r>
          </a:p>
          <a:p>
            <a:r>
              <a:rPr lang="ru-RU" sz="2400" dirty="0" smtClean="0"/>
              <a:t>Базарова Н., </a:t>
            </a:r>
            <a:r>
              <a:rPr lang="ru-RU" sz="2400" dirty="0" err="1" smtClean="0"/>
              <a:t>Мей</a:t>
            </a:r>
            <a:r>
              <a:rPr lang="ru-RU" sz="2400" dirty="0" smtClean="0"/>
              <a:t> В. Азбука классического танца. - СПб: Планета музыки, 2010 </a:t>
            </a:r>
          </a:p>
          <a:p>
            <a:r>
              <a:rPr lang="ru-RU" sz="2400" dirty="0" smtClean="0"/>
              <a:t>Ваганова А. Я. Основы классического танца.  - СПб: Лань, 2007 </a:t>
            </a:r>
          </a:p>
          <a:p>
            <a:r>
              <a:rPr lang="ru-RU" sz="2400" dirty="0" smtClean="0"/>
              <a:t>Головкина С. Н.  Уроки классического танца в старших классах. - М., Искусство, 1989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                       </a:t>
            </a:r>
            <a:r>
              <a:rPr lang="ru-RU" sz="2400" b="1" dirty="0" smtClean="0"/>
              <a:t>Источники иллюстраций</a:t>
            </a:r>
          </a:p>
          <a:p>
            <a:pPr>
              <a:buNone/>
            </a:pPr>
            <a:endParaRPr lang="ru-RU" sz="2400" b="1" dirty="0" smtClean="0"/>
          </a:p>
          <a:p>
            <a:r>
              <a:rPr lang="en-US" sz="2400" u="sng" dirty="0" smtClean="0">
                <a:hlinkClick r:id="rId2"/>
              </a:rPr>
              <a:t>www.demina-studio.ru</a:t>
            </a:r>
            <a:r>
              <a:rPr lang="en-US" sz="2400" dirty="0" smtClean="0"/>
              <a:t> 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            </a:t>
            </a: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3008313" cy="70767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Позиции ног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3928" y="188640"/>
            <a:ext cx="5040560" cy="6408712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/>
              <a:t>Пять исходных положений ног общеизвестны. Их пять, потому что при всём желании не найти шестого положения для выворотных ног, из которого было бы удобно и легко двигаться дальше. Есть </a:t>
            </a:r>
            <a:r>
              <a:rPr lang="ru-RU" sz="2400" dirty="0" err="1" smtClean="0"/>
              <a:t>les</a:t>
            </a:r>
            <a:r>
              <a:rPr lang="ru-RU" sz="2400" dirty="0" smtClean="0"/>
              <a:t> </a:t>
            </a:r>
            <a:r>
              <a:rPr lang="ru-RU" sz="2400" dirty="0" err="1" smtClean="0"/>
              <a:t>fausses</a:t>
            </a:r>
            <a:r>
              <a:rPr lang="ru-RU" sz="2400" dirty="0" smtClean="0"/>
              <a:t> </a:t>
            </a:r>
            <a:r>
              <a:rPr lang="ru-RU" sz="2400" dirty="0" err="1" smtClean="0"/>
              <a:t>positions</a:t>
            </a:r>
            <a:r>
              <a:rPr lang="ru-RU" sz="2400" dirty="0" smtClean="0"/>
              <a:t> (обратные позиции), с носком, обращенным внутрь, и есть </a:t>
            </a:r>
            <a:r>
              <a:rPr lang="ru-RU" sz="2400" dirty="0" err="1" smtClean="0"/>
              <a:t>полувыворотные</a:t>
            </a:r>
            <a:r>
              <a:rPr lang="ru-RU" sz="2400" dirty="0" smtClean="0"/>
              <a:t> положения — позиции ног, применяемые при изучении исторического танца. Но </a:t>
            </a:r>
            <a:r>
              <a:rPr lang="ru-RU" sz="2400" dirty="0" err="1" smtClean="0"/>
              <a:t>les</a:t>
            </a:r>
            <a:r>
              <a:rPr lang="ru-RU" sz="2400" dirty="0" smtClean="0"/>
              <a:t> </a:t>
            </a:r>
            <a:r>
              <a:rPr lang="ru-RU" sz="2400" dirty="0" err="1" smtClean="0"/>
              <a:t>bonnes</a:t>
            </a:r>
            <a:r>
              <a:rPr lang="ru-RU" sz="2400" dirty="0" smtClean="0"/>
              <a:t> </a:t>
            </a:r>
            <a:r>
              <a:rPr lang="ru-RU" sz="2400" dirty="0" err="1" smtClean="0"/>
              <a:t>positions</a:t>
            </a:r>
            <a:r>
              <a:rPr lang="ru-RU" sz="2400" dirty="0" smtClean="0"/>
              <a:t> (выворотные) являются основными для классического танца.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2060848"/>
            <a:ext cx="3008313" cy="2425948"/>
          </a:xfrm>
        </p:spPr>
        <p:txBody>
          <a:bodyPr>
            <a:noAutofit/>
          </a:bodyPr>
          <a:lstStyle/>
          <a:p>
            <a:pPr algn="just"/>
            <a:endParaRPr lang="ru-RU" sz="1600" dirty="0"/>
          </a:p>
        </p:txBody>
      </p:sp>
      <p:pic>
        <p:nvPicPr>
          <p:cNvPr id="6" name="Рисунок 5" descr="7pk6bK1tH5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052736"/>
            <a:ext cx="3030494" cy="537321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3008313" cy="1162050"/>
          </a:xfrm>
        </p:spPr>
        <p:txBody>
          <a:bodyPr>
            <a:noAutofit/>
          </a:bodyPr>
          <a:lstStyle/>
          <a:p>
            <a:r>
              <a:rPr lang="ru-RU" sz="4000" dirty="0" smtClean="0"/>
              <a:t>      Первая</a:t>
            </a:r>
            <a:br>
              <a:rPr lang="ru-RU" sz="4000" dirty="0" smtClean="0"/>
            </a:br>
            <a:r>
              <a:rPr lang="ru-RU" sz="4000" dirty="0" smtClean="0"/>
              <a:t> </a:t>
            </a:r>
            <a:r>
              <a:rPr lang="en-US" sz="4000" dirty="0" smtClean="0"/>
              <a:t> </a:t>
            </a:r>
            <a:r>
              <a:rPr lang="ru-RU" sz="4000" dirty="0" smtClean="0"/>
              <a:t>   позиция</a:t>
            </a:r>
            <a:endParaRPr lang="ru-RU" sz="40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575050" y="260648"/>
            <a:ext cx="5389438" cy="6408712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endParaRPr lang="ru-RU" sz="2400" dirty="0" smtClean="0"/>
          </a:p>
          <a:p>
            <a:pPr algn="just"/>
            <a:r>
              <a:rPr lang="ru-RU" sz="2700" dirty="0" smtClean="0"/>
              <a:t>Ступни развёрнуты в стороны по прямой линии, </a:t>
            </a:r>
            <a:r>
              <a:rPr lang="ru-RU" sz="2700" dirty="0" err="1" smtClean="0"/>
              <a:t>выворотно</a:t>
            </a:r>
            <a:r>
              <a:rPr lang="ru-RU" sz="2700" dirty="0" smtClean="0"/>
              <a:t>, пятки соединены.</a:t>
            </a:r>
          </a:p>
          <a:p>
            <a:pPr algn="just"/>
            <a:r>
              <a:rPr lang="ru-RU" sz="2700" dirty="0" smtClean="0"/>
              <a:t>Мышцы ног напряжены, колени вытянуты. Корпус поставлен вертикально, желудок подтянут, ягодичные мышцы подобраны и напряжены. Центр тяжести распределяется равномерно на обеих ногах.</a:t>
            </a:r>
          </a:p>
          <a:p>
            <a:pPr algn="just"/>
            <a:r>
              <a:rPr lang="ru-RU" sz="2700" dirty="0" smtClean="0"/>
              <a:t>Первоначальное изучение происходит лицом к палке.</a:t>
            </a:r>
          </a:p>
          <a:p>
            <a:pPr algn="just">
              <a:buNone/>
            </a:pPr>
            <a:r>
              <a:rPr lang="ru-RU" sz="2600" dirty="0" smtClean="0"/>
              <a:t>     </a:t>
            </a:r>
            <a:endParaRPr lang="ru-RU" sz="26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827584" y="2204863"/>
            <a:ext cx="2637929" cy="352839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Рисунок 8" descr="L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772816"/>
            <a:ext cx="3341171" cy="4176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   </a:t>
            </a:r>
            <a:r>
              <a:rPr lang="en-US" sz="4000" dirty="0" smtClean="0"/>
              <a:t>  </a:t>
            </a:r>
            <a:r>
              <a:rPr lang="ru-RU" sz="4000" dirty="0" smtClean="0"/>
              <a:t>Вторая </a:t>
            </a:r>
            <a:br>
              <a:rPr lang="ru-RU" sz="4000" dirty="0" smtClean="0"/>
            </a:br>
            <a:r>
              <a:rPr lang="ru-RU" sz="4000" dirty="0" smtClean="0"/>
              <a:t>    позиция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43608" y="2276872"/>
            <a:ext cx="1800199" cy="23762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2400" dirty="0" smtClean="0"/>
          </a:p>
          <a:p>
            <a:pPr algn="just"/>
            <a:r>
              <a:rPr lang="ru-RU" sz="2900" dirty="0" smtClean="0"/>
              <a:t>Ступни развёрнуты по одной прямой ,  пятки отстоят одна от другой на расстоянии длины ступни.</a:t>
            </a:r>
          </a:p>
          <a:p>
            <a:pPr algn="just"/>
            <a:r>
              <a:rPr lang="ru-RU" sz="2900" dirty="0" smtClean="0"/>
              <a:t>Мышцы ног напряжены, колени вытянуты, ягодичные мышцы подобраны и напряжены, корпус держится вертикально, тяжесть корпуса распределёна равномерно на обе ноги.</a:t>
            </a:r>
          </a:p>
          <a:p>
            <a:pPr algn="just"/>
            <a:r>
              <a:rPr lang="ru-RU" sz="2900" dirty="0" smtClean="0"/>
              <a:t>Первоначально изучается лицом к палке в течение примерно  двух недель.</a:t>
            </a:r>
          </a:p>
          <a:p>
            <a:pPr algn="just"/>
            <a:endParaRPr lang="ru-RU" sz="2600" dirty="0" smtClean="0"/>
          </a:p>
          <a:p>
            <a:endParaRPr lang="ru-RU" sz="2600" dirty="0"/>
          </a:p>
        </p:txBody>
      </p:sp>
      <p:pic>
        <p:nvPicPr>
          <p:cNvPr id="9" name="Рисунок 8" descr="L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772816"/>
            <a:ext cx="3024336" cy="3780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Третья</a:t>
            </a:r>
            <a:br>
              <a:rPr lang="ru-RU" sz="4000" dirty="0" smtClean="0"/>
            </a:br>
            <a:r>
              <a:rPr lang="ru-RU" sz="4000" dirty="0" smtClean="0"/>
              <a:t>  позиция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2600" dirty="0" smtClean="0"/>
          </a:p>
          <a:p>
            <a:pPr algn="just"/>
            <a:r>
              <a:rPr lang="ru-RU" sz="2900" dirty="0" smtClean="0"/>
              <a:t>Ступни стоят одна перед другой, пятка одной ноги плотно прилегает к середине ступни другой.</a:t>
            </a:r>
          </a:p>
          <a:p>
            <a:pPr algn="just"/>
            <a:r>
              <a:rPr lang="ru-RU" sz="2900" dirty="0" smtClean="0"/>
              <a:t>Мышцы ног напряжены, колени вытянуты. Корпус поставлен вертикально, желудок подтянут, ягодичные мышцы подобраны и напряжены. Центр тяжести распределяется равномерно на обеих ногах.</a:t>
            </a:r>
          </a:p>
          <a:p>
            <a:pPr algn="just"/>
            <a:r>
              <a:rPr lang="ru-RU" sz="2900" dirty="0" smtClean="0"/>
              <a:t>Первоначальное изучение происходит лицом к палке. </a:t>
            </a:r>
          </a:p>
          <a:p>
            <a:pPr algn="just"/>
            <a:endParaRPr lang="ru-RU" sz="29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99592" y="1844824"/>
            <a:ext cx="2026568" cy="25202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L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9126" y="1628800"/>
            <a:ext cx="3225959" cy="4032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Пятая</a:t>
            </a:r>
            <a:br>
              <a:rPr lang="ru-RU" sz="4000" dirty="0" smtClean="0"/>
            </a:br>
            <a:r>
              <a:rPr lang="ru-RU" sz="4000" dirty="0" smtClean="0"/>
              <a:t>позиция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endParaRPr lang="ru-RU" sz="2700" dirty="0" smtClean="0"/>
          </a:p>
          <a:p>
            <a:pPr algn="just"/>
            <a:r>
              <a:rPr lang="ru-RU" sz="2700" dirty="0" smtClean="0"/>
              <a:t>Ступни стоят </a:t>
            </a:r>
            <a:r>
              <a:rPr lang="ru-RU" sz="2700" dirty="0" err="1" smtClean="0"/>
              <a:t>выворотно</a:t>
            </a:r>
            <a:r>
              <a:rPr lang="ru-RU" sz="2700" dirty="0" smtClean="0"/>
              <a:t>, одна перед другой, плотно примыкая друг к другу. Носок одной ноги должен находиться у пятки другой ноги.</a:t>
            </a:r>
          </a:p>
          <a:p>
            <a:pPr algn="just"/>
            <a:r>
              <a:rPr lang="en-US" sz="2700" dirty="0" smtClean="0"/>
              <a:t>V</a:t>
            </a:r>
            <a:r>
              <a:rPr lang="ru-RU" sz="2700" dirty="0" smtClean="0"/>
              <a:t> позиция изучается лицом к палке после усвоения </a:t>
            </a:r>
            <a:r>
              <a:rPr lang="en-US" sz="2700" dirty="0" smtClean="0"/>
              <a:t>III</a:t>
            </a:r>
            <a:r>
              <a:rPr lang="ru-RU" sz="2700" dirty="0" smtClean="0"/>
              <a:t> позиции.</a:t>
            </a:r>
          </a:p>
          <a:p>
            <a:pPr algn="just"/>
            <a:r>
              <a:rPr lang="en-US" sz="2800" dirty="0" smtClean="0"/>
              <a:t> </a:t>
            </a:r>
            <a:r>
              <a:rPr lang="ru-RU" sz="2800" dirty="0" smtClean="0"/>
              <a:t>Мышцы напряжены, колени вытянуты, ягодичные мышцы подобраны, тяжесть корпуса  распределена равномерно на обе ноги.</a:t>
            </a:r>
          </a:p>
          <a:p>
            <a:pPr algn="just"/>
            <a:endParaRPr lang="ru-RU" sz="2700" dirty="0" smtClean="0"/>
          </a:p>
          <a:p>
            <a:pPr algn="just"/>
            <a:endParaRPr lang="ru-RU" sz="27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43608" y="1988840"/>
            <a:ext cx="1594520" cy="284117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L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3914" y="1628800"/>
            <a:ext cx="3398777" cy="4248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Четвёртая</a:t>
            </a:r>
            <a:br>
              <a:rPr lang="ru-RU" sz="4000" dirty="0" smtClean="0"/>
            </a:br>
            <a:r>
              <a:rPr lang="ru-RU" sz="4000" dirty="0" smtClean="0"/>
              <a:t>позиция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63888" y="260648"/>
            <a:ext cx="5111750" cy="6408712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/>
              <a:t>Ступни ног стоят параллельно одна против другой на расстоянии длины ступни. Носок одной ноги находится против пятки другой.</a:t>
            </a:r>
          </a:p>
          <a:p>
            <a:pPr algn="just"/>
            <a:r>
              <a:rPr lang="en-US" sz="2400" dirty="0" smtClean="0"/>
              <a:t> </a:t>
            </a:r>
            <a:r>
              <a:rPr lang="ru-RU" sz="2400" dirty="0" smtClean="0"/>
              <a:t>Мышцы напряжены, колени вытянуты, ягодичные мышцы подобраны, тяжесть корпуса  распределена равномерно на обе ноги.</a:t>
            </a:r>
          </a:p>
          <a:p>
            <a:pPr algn="just"/>
            <a:r>
              <a:rPr lang="en-US" sz="2400" dirty="0" smtClean="0"/>
              <a:t>IV </a:t>
            </a:r>
            <a:r>
              <a:rPr lang="ru-RU" sz="2400" dirty="0" smtClean="0"/>
              <a:t>позиция – самая трудная, изучается в последнюю очередь, когда усвоены </a:t>
            </a:r>
            <a:r>
              <a:rPr lang="en-US" sz="2400" dirty="0" smtClean="0"/>
              <a:t>I, II, III </a:t>
            </a:r>
            <a:r>
              <a:rPr lang="ru-RU" sz="2400" dirty="0" smtClean="0"/>
              <a:t>и </a:t>
            </a:r>
            <a:r>
              <a:rPr lang="en-US" sz="2400" dirty="0" smtClean="0"/>
              <a:t>V</a:t>
            </a:r>
            <a:r>
              <a:rPr lang="ru-RU" sz="2400" dirty="0" smtClean="0"/>
              <a:t> позиции лицом к палке, и учащиеся продолжают их изучение, держась одной рукой за палку.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2060848"/>
            <a:ext cx="2349897" cy="327322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L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772816"/>
            <a:ext cx="3297966" cy="41224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Общие  замечания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/>
              <a:t>Ступни ног, поставленные в позицию, не должны опираться на большой палец или мизинец. </a:t>
            </a:r>
          </a:p>
          <a:p>
            <a:pPr algn="just"/>
            <a:r>
              <a:rPr lang="ru-RU" sz="2400" dirty="0" smtClean="0"/>
              <a:t>При перемене ног и в позициях необходимо сохранять правильное положение корпуса, рук и головы. Ступню с выворотной пяткой необходимо вести, не отделяя носка от пола, при выворотном положении всей ноги.</a:t>
            </a:r>
          </a:p>
          <a:p>
            <a:pPr algn="just"/>
            <a:r>
              <a:rPr lang="ru-RU" sz="2400" dirty="0" smtClean="0"/>
              <a:t> Отводя работающую ногу в требуемое положение, пятку не следует сразу отделять от пола. Сначала скользит вся ступня, затем вытягиваются подъём и пальцы. </a:t>
            </a:r>
          </a:p>
          <a:p>
            <a:pPr algn="just"/>
            <a:r>
              <a:rPr lang="ru-RU" sz="2400" dirty="0" smtClean="0"/>
              <a:t>При возвращении работающей ноги к опорной носок скользит, не отрываясь от пола, затем мягко сгибается подъём, опускается пятка, и вся ступня, коснувшись пола, завершает скользящее движение.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Контрольные вопросы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>по теме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3100" b="1" dirty="0" smtClean="0"/>
              <a:t>«Позиции ног в классическом танце»</a:t>
            </a:r>
            <a:endParaRPr lang="ru-RU" sz="31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608512"/>
          </a:xfrm>
        </p:spPr>
        <p:txBody>
          <a:bodyPr>
            <a:normAutofit fontScale="92500"/>
          </a:bodyPr>
          <a:lstStyle/>
          <a:p>
            <a:pPr marL="457200" indent="-457200">
              <a:buAutoNum type="arabicPeriod"/>
            </a:pPr>
            <a:r>
              <a:rPr lang="ru-RU" sz="2200" b="1" dirty="0" smtClean="0"/>
              <a:t>Основные позиции ног в классическом танце. Сколько их?</a:t>
            </a:r>
          </a:p>
          <a:p>
            <a:pPr marL="457200" indent="-457200">
              <a:buNone/>
            </a:pPr>
            <a:r>
              <a:rPr lang="ru-RU" sz="2200" dirty="0" smtClean="0"/>
              <a:t>	</a:t>
            </a:r>
            <a:r>
              <a:rPr lang="ru-RU" sz="2200" dirty="0" smtClean="0"/>
              <a:t> </a:t>
            </a:r>
            <a:r>
              <a:rPr lang="ru-RU" sz="2200" dirty="0" smtClean="0"/>
              <a:t>а) </a:t>
            </a:r>
            <a:r>
              <a:rPr lang="ru-RU" sz="2200" dirty="0" smtClean="0"/>
              <a:t>две</a:t>
            </a:r>
            <a:endParaRPr lang="ru-RU" sz="2200" dirty="0" smtClean="0"/>
          </a:p>
          <a:p>
            <a:pPr marL="457200" indent="-457200">
              <a:buNone/>
            </a:pPr>
            <a:r>
              <a:rPr lang="ru-RU" sz="2200" dirty="0" smtClean="0"/>
              <a:t>	</a:t>
            </a:r>
            <a:r>
              <a:rPr lang="ru-RU" sz="2200" dirty="0" smtClean="0"/>
              <a:t>б</a:t>
            </a:r>
            <a:r>
              <a:rPr lang="ru-RU" sz="2200" dirty="0" smtClean="0"/>
              <a:t>)  </a:t>
            </a:r>
            <a:r>
              <a:rPr lang="ru-RU" sz="2200" dirty="0" smtClean="0"/>
              <a:t>три</a:t>
            </a:r>
            <a:endParaRPr lang="ru-RU" sz="2200" dirty="0" smtClean="0"/>
          </a:p>
          <a:p>
            <a:pPr marL="457200" indent="-457200">
              <a:buNone/>
            </a:pPr>
            <a:r>
              <a:rPr lang="ru-RU" sz="2200" dirty="0" smtClean="0"/>
              <a:t>	в)  </a:t>
            </a:r>
            <a:r>
              <a:rPr lang="ru-RU" sz="2200" dirty="0" smtClean="0"/>
              <a:t>четыре</a:t>
            </a:r>
            <a:endParaRPr lang="ru-RU" sz="2200" dirty="0" smtClean="0"/>
          </a:p>
          <a:p>
            <a:pPr marL="457200" indent="-457200">
              <a:buNone/>
            </a:pPr>
            <a:r>
              <a:rPr lang="ru-RU" sz="2200" dirty="0" smtClean="0"/>
              <a:t>	г)  </a:t>
            </a:r>
            <a:r>
              <a:rPr lang="ru-RU" sz="2200" dirty="0" smtClean="0"/>
              <a:t>пять</a:t>
            </a:r>
            <a:endParaRPr lang="ru-RU" sz="2200" dirty="0" smtClean="0"/>
          </a:p>
          <a:p>
            <a:pPr marL="457200" indent="-457200">
              <a:buNone/>
            </a:pPr>
            <a:r>
              <a:rPr lang="ru-RU" sz="2200" dirty="0" smtClean="0"/>
              <a:t>	</a:t>
            </a:r>
            <a:r>
              <a:rPr lang="ru-RU" sz="2200" dirty="0" err="1" smtClean="0"/>
              <a:t>д</a:t>
            </a:r>
            <a:r>
              <a:rPr lang="ru-RU" sz="2200" dirty="0" smtClean="0"/>
              <a:t>)  </a:t>
            </a:r>
            <a:r>
              <a:rPr lang="ru-RU" sz="2200" dirty="0" smtClean="0"/>
              <a:t>семь</a:t>
            </a:r>
            <a:endParaRPr lang="ru-RU" sz="2200" dirty="0" smtClean="0"/>
          </a:p>
          <a:p>
            <a:pPr marL="457200" indent="-457200">
              <a:buAutoNum type="arabicPeriod" startAt="2"/>
            </a:pPr>
            <a:r>
              <a:rPr lang="ru-RU" sz="2200" b="1" dirty="0" smtClean="0"/>
              <a:t>Позиции ног первоначально изучаются…</a:t>
            </a:r>
            <a:endParaRPr lang="ru-RU" sz="2200" b="1" dirty="0"/>
          </a:p>
          <a:p>
            <a:pPr marL="457200" indent="-457200">
              <a:buNone/>
            </a:pPr>
            <a:r>
              <a:rPr lang="ru-RU" sz="2200" dirty="0" smtClean="0"/>
              <a:t> </a:t>
            </a:r>
            <a:r>
              <a:rPr lang="ru-RU" sz="2200" dirty="0" smtClean="0"/>
              <a:t>        а)  на середине зала</a:t>
            </a:r>
          </a:p>
          <a:p>
            <a:pPr marL="457200" indent="-457200">
              <a:buNone/>
            </a:pPr>
            <a:r>
              <a:rPr lang="ru-RU" sz="2200" dirty="0" smtClean="0"/>
              <a:t>	</a:t>
            </a:r>
            <a:r>
              <a:rPr lang="ru-RU" sz="2200" dirty="0" smtClean="0"/>
              <a:t>б)  лицом к преподавателю</a:t>
            </a:r>
          </a:p>
          <a:p>
            <a:pPr marL="457200" indent="-457200">
              <a:buNone/>
            </a:pPr>
            <a:r>
              <a:rPr lang="ru-RU" sz="2200" dirty="0" smtClean="0"/>
              <a:t>	</a:t>
            </a:r>
            <a:r>
              <a:rPr lang="ru-RU" sz="2200" dirty="0" smtClean="0"/>
              <a:t>в)  лицом к концертмейстеру</a:t>
            </a:r>
          </a:p>
          <a:p>
            <a:pPr marL="457200" indent="-457200">
              <a:buNone/>
            </a:pPr>
            <a:r>
              <a:rPr lang="ru-RU" sz="2200" dirty="0" smtClean="0"/>
              <a:t>	 </a:t>
            </a:r>
            <a:r>
              <a:rPr lang="ru-RU" sz="2200" dirty="0" smtClean="0"/>
              <a:t>г)  </a:t>
            </a:r>
            <a:r>
              <a:rPr lang="ru-RU" sz="2200" dirty="0" smtClean="0"/>
              <a:t>одной рукой за </a:t>
            </a:r>
            <a:r>
              <a:rPr lang="ru-RU" sz="2200" dirty="0" smtClean="0"/>
              <a:t>палку</a:t>
            </a:r>
            <a:endParaRPr lang="ru-RU" sz="2200" dirty="0" smtClean="0"/>
          </a:p>
          <a:p>
            <a:pPr marL="457200" indent="-457200">
              <a:buNone/>
            </a:pPr>
            <a:r>
              <a:rPr lang="ru-RU" sz="2200" dirty="0" smtClean="0"/>
              <a:t>	</a:t>
            </a:r>
            <a:r>
              <a:rPr lang="ru-RU" sz="2200" dirty="0" smtClean="0"/>
              <a:t>д</a:t>
            </a:r>
            <a:r>
              <a:rPr lang="ru-RU" sz="2200" dirty="0" smtClean="0"/>
              <a:t>)  лицом к палке</a:t>
            </a:r>
          </a:p>
          <a:p>
            <a:pPr marL="457200" indent="-457200">
              <a:buNone/>
            </a:pPr>
            <a:endParaRPr lang="ru-RU" sz="2200" dirty="0" smtClean="0"/>
          </a:p>
          <a:p>
            <a:pPr marL="457200" indent="-457200">
              <a:buNone/>
            </a:pPr>
            <a:endParaRPr lang="ru-RU" sz="2200" dirty="0" smtClean="0"/>
          </a:p>
        </p:txBody>
      </p:sp>
      <p:pic>
        <p:nvPicPr>
          <p:cNvPr id="6" name="Рисунок 5" descr="23507773eda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8184" y="3645024"/>
            <a:ext cx="2736304" cy="273630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</TotalTime>
  <Words>648</Words>
  <Application>Microsoft Office PowerPoint</Application>
  <PresentationFormat>Экран (4:3)</PresentationFormat>
  <Paragraphs>124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Муниципальное образовательное учреждение дополнительного образования «Шумиловская детская школа искусств» Приозерского района Ленинградской области </vt:lpstr>
      <vt:lpstr>Позиции ног</vt:lpstr>
      <vt:lpstr>      Первая      позиция</vt:lpstr>
      <vt:lpstr>     Вторая      позиция</vt:lpstr>
      <vt:lpstr>Третья   позиция</vt:lpstr>
      <vt:lpstr>Пятая позиция</vt:lpstr>
      <vt:lpstr>Четвёртая позиция</vt:lpstr>
      <vt:lpstr>Общие  замечания</vt:lpstr>
      <vt:lpstr>Контрольные вопросы по теме  «Позиции ног в классическом танце»</vt:lpstr>
      <vt:lpstr>3.  Какие позиции ног являются основными для классического        танца?</vt:lpstr>
      <vt:lpstr>6.  Какой позиции ног подходит описание: «Ступни развёрнуты в        стороны по прямой линии, выворотно, пятки соединены»?</vt:lpstr>
      <vt:lpstr>8.  Какой позиции ног подходит описание: «Ступни развёрнуты по одной прямой ,  пятки отстоят одна от другой на расстоянии длины ступни»?</vt:lpstr>
      <vt:lpstr>Внимание!  Последний  вопрос!</vt:lpstr>
      <vt:lpstr>Список 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Равия</dc:creator>
  <cp:lastModifiedBy>Равия</cp:lastModifiedBy>
  <cp:revision>61</cp:revision>
  <dcterms:created xsi:type="dcterms:W3CDTF">2014-07-29T14:14:21Z</dcterms:created>
  <dcterms:modified xsi:type="dcterms:W3CDTF">2014-07-30T19:05:29Z</dcterms:modified>
</cp:coreProperties>
</file>